
<file path=[Content_Types].xml><?xml version="1.0" encoding="utf-8"?>
<Types xmlns="http://schemas.openxmlformats.org/package/2006/content-types">
  <Default Extension="png" ContentType="image/png"/>
  <Default Extension="jfif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1" r:id="rId1"/>
  </p:sldMasterIdLst>
  <p:notesMasterIdLst>
    <p:notesMasterId r:id="rId45"/>
  </p:notesMasterIdLst>
  <p:sldIdLst>
    <p:sldId id="260" r:id="rId2"/>
    <p:sldId id="261" r:id="rId3"/>
    <p:sldId id="274" r:id="rId4"/>
    <p:sldId id="276" r:id="rId5"/>
    <p:sldId id="309" r:id="rId6"/>
    <p:sldId id="275" r:id="rId7"/>
    <p:sldId id="278" r:id="rId8"/>
    <p:sldId id="279" r:id="rId9"/>
    <p:sldId id="263" r:id="rId10"/>
    <p:sldId id="280" r:id="rId11"/>
    <p:sldId id="281" r:id="rId12"/>
    <p:sldId id="267" r:id="rId13"/>
    <p:sldId id="282" r:id="rId14"/>
    <p:sldId id="283" r:id="rId15"/>
    <p:sldId id="270" r:id="rId16"/>
    <p:sldId id="284" r:id="rId17"/>
    <p:sldId id="285" r:id="rId18"/>
    <p:sldId id="286" r:id="rId19"/>
    <p:sldId id="288" r:id="rId20"/>
    <p:sldId id="289" r:id="rId21"/>
    <p:sldId id="290" r:id="rId22"/>
    <p:sldId id="291" r:id="rId23"/>
    <p:sldId id="292" r:id="rId24"/>
    <p:sldId id="293" r:id="rId25"/>
    <p:sldId id="294" r:id="rId26"/>
    <p:sldId id="301" r:id="rId27"/>
    <p:sldId id="302" r:id="rId28"/>
    <p:sldId id="295" r:id="rId29"/>
    <p:sldId id="296" r:id="rId30"/>
    <p:sldId id="297" r:id="rId31"/>
    <p:sldId id="298" r:id="rId32"/>
    <p:sldId id="299" r:id="rId33"/>
    <p:sldId id="300" r:id="rId34"/>
    <p:sldId id="310" r:id="rId35"/>
    <p:sldId id="313" r:id="rId36"/>
    <p:sldId id="312" r:id="rId37"/>
    <p:sldId id="308" r:id="rId38"/>
    <p:sldId id="311" r:id="rId39"/>
    <p:sldId id="303" r:id="rId40"/>
    <p:sldId id="304" r:id="rId41"/>
    <p:sldId id="305" r:id="rId42"/>
    <p:sldId id="306" r:id="rId43"/>
    <p:sldId id="273" r:id="rId44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46"/>
      <p:bold r:id="rId47"/>
      <p:italic r:id="rId48"/>
      <p:boldItalic r:id="rId49"/>
    </p:embeddedFont>
    <p:embeddedFont>
      <p:font typeface="Verdana" panose="020B0604030504040204" pitchFamily="34" charset="0"/>
      <p:regular r:id="rId50"/>
      <p:bold r:id="rId51"/>
      <p:italic r:id="rId52"/>
      <p:boldItalic r:id="rId5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5" autoAdjust="0"/>
    <p:restoredTop sz="93537" autoAdjust="0"/>
  </p:normalViewPr>
  <p:slideViewPr>
    <p:cSldViewPr snapToGrid="0">
      <p:cViewPr varScale="1">
        <p:scale>
          <a:sx n="97" d="100"/>
          <a:sy n="97" d="100"/>
        </p:scale>
        <p:origin x="54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2.fntdata"/><Relationship Id="rId50" Type="http://schemas.openxmlformats.org/officeDocument/2006/relationships/font" Target="fonts/font5.fntdata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3" Type="http://schemas.openxmlformats.org/officeDocument/2006/relationships/font" Target="fonts/font8.fntdata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3.fntdata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6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1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4.fntdata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Char char="●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Char char="○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Char char="■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Char char="●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Char char="○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Char char="■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Char char="●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Char char="○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Char char="■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-E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lang="es-E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82108341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8" name="Shape 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083786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4" name="Shape 10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979371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2" name="Shape 12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839356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8" name="Shape 1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900350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3" name="Shape 2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787192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-E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23</a:t>
            </a:fld>
            <a:endParaRPr lang="es-E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738933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48" name="Shape 2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913401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ESQUEMA GRAL 2A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Shape 12" descr="Template_PPT_Mesa de trabajo 24 copia 2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3845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ESQUEMA GRAL 2B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Shape 33" descr="Template_PPT_Mesa de trabajo 24 copia 3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3845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CIÓN ESTILO 3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Shape 35" descr="Sin título10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89804" y="0"/>
            <a:ext cx="92567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FINAL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Shape 37" descr="Sin título11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89804" y="0"/>
            <a:ext cx="92567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ORTADA ESTILO 1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Shape 14" descr="Sin título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76974" y="0"/>
            <a:ext cx="9269582" cy="51563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ORTADA ESTILO 2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Shape 16" descr="Sin título2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2829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ÍTULO ESTILO 1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Shape 20" descr="Sin título4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76975" y="0"/>
            <a:ext cx="92567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CIÓN1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Shape 22" descr="Sin título5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6965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ESQUEMA GRAL 2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Shape 24" descr="Sin título6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89804" y="0"/>
            <a:ext cx="926958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ÍTULO ESTILO 2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Shape 26" descr="Sin título7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0"/>
            <a:ext cx="917977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CIÓN2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Shape 28" descr="Sin título8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89804" y="0"/>
            <a:ext cx="925675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Shape 29"/>
          <p:cNvSpPr txBox="1"/>
          <p:nvPr/>
        </p:nvSpPr>
        <p:spPr>
          <a:xfrm>
            <a:off x="-3091833" y="-936348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8000" b="1">
              <a:solidFill>
                <a:srgbClr val="92D05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ÍTULO ESTILO 3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Shape 31" descr="Sin título9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89803" y="0"/>
            <a:ext cx="926958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/>
        </p:nvSpPr>
        <p:spPr>
          <a:xfrm>
            <a:off x="7650702" y="4751012"/>
            <a:ext cx="1493298" cy="392488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r>
              <a:rPr lang="es-ES" sz="800" b="1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GC-F-004 V.01</a:t>
            </a: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encuesta%20operacional.pdf" TargetMode="Externa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encuesta%20usuario.pdf" TargetMode="Externa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hyperlink" Target="Tabulcion%20exposicion.pdf" TargetMode="Externa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mapa%20de%20procesos%20bien.pdf" TargetMode="Externa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ardware%20y%20software.pdf" TargetMode="Externa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requerimientos%20actualizados.pdf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Casos%20de%20uso.jpg" TargetMode="Externa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hyperlink" Target="Casos%20de%20uso%20extendido%20bien.docx" TargetMode="Externa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Proyecto3%20(1).mpp" TargetMode="External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Diagrama%20de%20despliegue.jpg" TargetMode="Externa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Captura%20(1).PNG" TargetMode="External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MER.png" TargetMode="Externa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base%20de%20datos/base%20de%20datos/Diccionario%20(2).pdf" TargetMode="External"/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clases.jpg" TargetMode="External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ModeloContratoSoftware%20Sware%20Life.doc" TargetMode="Externa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fif"/><Relationship Id="rId2" Type="http://schemas.openxmlformats.org/officeDocument/2006/relationships/hyperlink" Target="CASOS%20DE%20PRUEBA.doc" TargetMode="External"/><Relationship Id="rId1" Type="http://schemas.openxmlformats.org/officeDocument/2006/relationships/slideLayout" Target="../slideLayouts/slideLayout8.xml"/><Relationship Id="rId4" Type="http://schemas.openxmlformats.org/officeDocument/2006/relationships/hyperlink" Target="Pruebas.xls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hyperlink" Target="proveedor.docx" TargetMode="Externa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Tipo-Licencia-Condiciones%20de%20Uso%20(1).pdf" TargetMode="External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Plan%20Calidad%20(1).doc" TargetMode="External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hyperlink" Target="Manual%20T&#233;cnico.docx" TargetMode="External"/><Relationship Id="rId1" Type="http://schemas.openxmlformats.org/officeDocument/2006/relationships/slideLayout" Target="../slideLayouts/slideLayout11.xml"/><Relationship Id="rId5" Type="http://schemas.openxmlformats.org/officeDocument/2006/relationships/hyperlink" Target="Manual%20de%20usuario.docx" TargetMode="External"/><Relationship Id="rId4" Type="http://schemas.openxmlformats.org/officeDocument/2006/relationships/hyperlink" Target="Manual%20de%20Administrativo.docx" TargetMode="Externa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2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/>
          <p:nvPr/>
        </p:nvSpPr>
        <p:spPr>
          <a:xfrm>
            <a:off x="1452204" y="1621637"/>
            <a:ext cx="7146923" cy="1573071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s-ES" sz="72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RTI 3000</a:t>
            </a:r>
          </a:p>
        </p:txBody>
      </p:sp>
      <p:sp>
        <p:nvSpPr>
          <p:cNvPr id="101" name="Shape 101"/>
          <p:cNvSpPr txBox="1"/>
          <p:nvPr/>
        </p:nvSpPr>
        <p:spPr>
          <a:xfrm>
            <a:off x="1317776" y="2746669"/>
            <a:ext cx="3707890" cy="36933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s-ES" sz="1800" b="1" dirty="0">
                <a:solidFill>
                  <a:srgbClr val="ACC42D"/>
                </a:solidFill>
                <a:latin typeface="Calibri"/>
                <a:ea typeface="Calibri"/>
                <a:cs typeface="Calibri"/>
                <a:sym typeface="Calibri"/>
              </a:rPr>
              <a:t>Proyecto ADSI – IV Trimestre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734" y="1621637"/>
            <a:ext cx="1082042" cy="131978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42"/>
          <p:cNvSpPr txBox="1"/>
          <p:nvPr/>
        </p:nvSpPr>
        <p:spPr>
          <a:xfrm>
            <a:off x="92217" y="1289488"/>
            <a:ext cx="4814518" cy="232940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s-ES" sz="40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Encuesta Administrador</a:t>
            </a:r>
          </a:p>
        </p:txBody>
      </p:sp>
      <p:pic>
        <p:nvPicPr>
          <p:cNvPr id="7" name="Imagen 6">
            <a:hlinkClick r:id="rId2" action="ppaction://hlinkfile"/>
            <a:extLst>
              <a:ext uri="{FF2B5EF4-FFF2-40B4-BE49-F238E27FC236}">
                <a16:creationId xmlns:a16="http://schemas.microsoft.com/office/drawing/2014/main" id="{0C774AF6-DBA4-4F56-BF56-8FC4C29B6F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889848">
            <a:off x="4618267" y="401367"/>
            <a:ext cx="3317918" cy="4105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6227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42"/>
          <p:cNvSpPr txBox="1"/>
          <p:nvPr/>
        </p:nvSpPr>
        <p:spPr>
          <a:xfrm>
            <a:off x="184935" y="1459346"/>
            <a:ext cx="3585681" cy="246538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s-ES" sz="54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Encuesta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s-ES" sz="54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Usuario</a:t>
            </a:r>
          </a:p>
        </p:txBody>
      </p:sp>
      <p:pic>
        <p:nvPicPr>
          <p:cNvPr id="4" name="Imagen 3">
            <a:hlinkClick r:id="rId2" action="ppaction://hlinkfile"/>
            <a:extLst>
              <a:ext uri="{FF2B5EF4-FFF2-40B4-BE49-F238E27FC236}">
                <a16:creationId xmlns:a16="http://schemas.microsoft.com/office/drawing/2014/main" id="{AB1483D5-A67F-4398-BFB0-A1D552BF2D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662725">
            <a:off x="4693370" y="258964"/>
            <a:ext cx="3074774" cy="4341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662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 txBox="1"/>
          <p:nvPr/>
        </p:nvSpPr>
        <p:spPr>
          <a:xfrm>
            <a:off x="1747397" y="1968765"/>
            <a:ext cx="5591670" cy="1107996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s-ES" sz="72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Resultados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06"/>
          <p:cNvSpPr txBox="1"/>
          <p:nvPr/>
        </p:nvSpPr>
        <p:spPr>
          <a:xfrm>
            <a:off x="2948963" y="-146347"/>
            <a:ext cx="4419400" cy="1167071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s-ES" sz="7200" b="1" dirty="0" err="1">
                <a:solidFill>
                  <a:srgbClr val="5E5C5D"/>
                </a:solidFill>
                <a:latin typeface="Calibri"/>
                <a:ea typeface="Calibri"/>
                <a:cs typeface="Calibri"/>
                <a:sym typeface="Calibri"/>
              </a:rPr>
              <a:t>Tabulacion</a:t>
            </a:r>
            <a:endParaRPr lang="es-ES" sz="7200" b="1" dirty="0">
              <a:solidFill>
                <a:srgbClr val="5E5C5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" name="Shape 200">
            <a:hlinkClick r:id="rId2" action="ppaction://hlinkfile"/>
            <a:extLst>
              <a:ext uri="{FF2B5EF4-FFF2-40B4-BE49-F238E27FC236}">
                <a16:creationId xmlns:a16="http://schemas.microsoft.com/office/drawing/2014/main" id="{10745FA6-922B-4C61-BC24-B8F803B810B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8721" y="1931338"/>
            <a:ext cx="3715925" cy="2472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15D4E151-EA7B-4A36-A309-473F50D195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6106" y="1931338"/>
            <a:ext cx="3718882" cy="2475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2383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06"/>
          <p:cNvSpPr txBox="1"/>
          <p:nvPr/>
        </p:nvSpPr>
        <p:spPr>
          <a:xfrm>
            <a:off x="1412053" y="-105251"/>
            <a:ext cx="5220101" cy="1167071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s-ES" sz="7200" b="1" dirty="0">
                <a:solidFill>
                  <a:srgbClr val="5E5C5D"/>
                </a:solidFill>
                <a:latin typeface="Calibri"/>
                <a:ea typeface="Calibri"/>
                <a:cs typeface="Calibri"/>
                <a:sym typeface="Calibri"/>
              </a:rPr>
              <a:t>Observación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85273360-7D6A-402A-9E76-AF3F959CE2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017" y="1631655"/>
            <a:ext cx="2869462" cy="266700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1F2CE065-8CF1-4781-9C58-C2E3EA823D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544863"/>
            <a:ext cx="3400766" cy="2552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7323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 txBox="1"/>
          <p:nvPr/>
        </p:nvSpPr>
        <p:spPr>
          <a:xfrm>
            <a:off x="1809042" y="1557798"/>
            <a:ext cx="5588352" cy="2151173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s-ES" sz="60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Mapa de procesos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06"/>
          <p:cNvSpPr txBox="1"/>
          <p:nvPr/>
        </p:nvSpPr>
        <p:spPr>
          <a:xfrm>
            <a:off x="760288" y="-156622"/>
            <a:ext cx="8383712" cy="1163489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s-ES" sz="7200" b="1" dirty="0">
                <a:solidFill>
                  <a:srgbClr val="5E5C5D"/>
                </a:solidFill>
                <a:latin typeface="Calibri"/>
                <a:ea typeface="Calibri"/>
                <a:cs typeface="Calibri"/>
                <a:sym typeface="Calibri"/>
              </a:rPr>
              <a:t>Mapa de procesos</a:t>
            </a:r>
          </a:p>
        </p:txBody>
      </p:sp>
      <p:pic>
        <p:nvPicPr>
          <p:cNvPr id="4" name="Imagen 3">
            <a:hlinkClick r:id="rId2" action="ppaction://hlinkfile"/>
            <a:extLst>
              <a:ext uri="{FF2B5EF4-FFF2-40B4-BE49-F238E27FC236}">
                <a16:creationId xmlns:a16="http://schemas.microsoft.com/office/drawing/2014/main" id="{C065D0A2-0244-4CEC-952D-BA842758AA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7483" y="1082859"/>
            <a:ext cx="5295900" cy="3743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8387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25"/>
          <p:cNvSpPr txBox="1"/>
          <p:nvPr/>
        </p:nvSpPr>
        <p:spPr>
          <a:xfrm>
            <a:off x="1613832" y="1681089"/>
            <a:ext cx="5886301" cy="227446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s-ES" sz="54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Hardware y software del cliente</a:t>
            </a:r>
          </a:p>
        </p:txBody>
      </p:sp>
    </p:spTree>
    <p:extLst>
      <p:ext uri="{BB962C8B-B14F-4D97-AF65-F5344CB8AC3E}">
        <p14:creationId xmlns:p14="http://schemas.microsoft.com/office/powerpoint/2010/main" val="19751786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06"/>
          <p:cNvSpPr txBox="1"/>
          <p:nvPr/>
        </p:nvSpPr>
        <p:spPr>
          <a:xfrm>
            <a:off x="-127591" y="0"/>
            <a:ext cx="9526773" cy="1212111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s-ES" sz="5400" b="1" dirty="0">
                <a:solidFill>
                  <a:srgbClr val="5E5C5D"/>
                </a:solidFill>
                <a:latin typeface="Calibri"/>
                <a:ea typeface="Calibri"/>
                <a:cs typeface="Calibri"/>
                <a:sym typeface="Calibri"/>
              </a:rPr>
              <a:t>Hardware y software del cliente</a:t>
            </a:r>
          </a:p>
        </p:txBody>
      </p:sp>
      <p:pic>
        <p:nvPicPr>
          <p:cNvPr id="4" name="Imagen 3">
            <a:hlinkClick r:id="rId2" action="ppaction://hlinkfile"/>
            <a:extLst>
              <a:ext uri="{FF2B5EF4-FFF2-40B4-BE49-F238E27FC236}">
                <a16:creationId xmlns:a16="http://schemas.microsoft.com/office/drawing/2014/main" id="{328C6DF6-A738-4E81-BC53-C585051ECB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6597" y="1512236"/>
            <a:ext cx="5750805" cy="2916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614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25"/>
          <p:cNvSpPr txBox="1"/>
          <p:nvPr/>
        </p:nvSpPr>
        <p:spPr>
          <a:xfrm>
            <a:off x="1506256" y="1613854"/>
            <a:ext cx="5886301" cy="227446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s-ES" sz="60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Informe de requerimientos</a:t>
            </a:r>
          </a:p>
        </p:txBody>
      </p:sp>
    </p:spTree>
    <p:extLst>
      <p:ext uri="{BB962C8B-B14F-4D97-AF65-F5344CB8AC3E}">
        <p14:creationId xmlns:p14="http://schemas.microsoft.com/office/powerpoint/2010/main" val="13207613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 txBox="1"/>
          <p:nvPr/>
        </p:nvSpPr>
        <p:spPr>
          <a:xfrm>
            <a:off x="661768" y="716696"/>
            <a:ext cx="5389711" cy="783331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s-ES" sz="6000" b="1" dirty="0">
                <a:solidFill>
                  <a:srgbClr val="5E5C5D"/>
                </a:solidFill>
                <a:latin typeface="Calibri"/>
                <a:ea typeface="Calibri"/>
                <a:cs typeface="Calibri"/>
                <a:sym typeface="Calibri"/>
              </a:rPr>
              <a:t>Nuestro equipo</a:t>
            </a:r>
          </a:p>
        </p:txBody>
      </p:sp>
      <p:sp>
        <p:nvSpPr>
          <p:cNvPr id="107" name="Shape 107"/>
          <p:cNvSpPr txBox="1"/>
          <p:nvPr/>
        </p:nvSpPr>
        <p:spPr>
          <a:xfrm>
            <a:off x="661767" y="1804636"/>
            <a:ext cx="6483312" cy="2870106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s-ES" sz="3600" b="1" dirty="0">
                <a:solidFill>
                  <a:srgbClr val="FF9220"/>
                </a:solidFill>
                <a:latin typeface="Calibri"/>
                <a:ea typeface="Calibri"/>
                <a:cs typeface="Calibri"/>
                <a:sym typeface="Calibri"/>
              </a:rPr>
              <a:t>Carlos Giovanny Hernández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s-ES" sz="3600" b="1" dirty="0">
                <a:solidFill>
                  <a:srgbClr val="FF9220"/>
                </a:solidFill>
                <a:latin typeface="Calibri"/>
                <a:ea typeface="Calibri"/>
                <a:cs typeface="Calibri"/>
                <a:sym typeface="Calibri"/>
              </a:rPr>
              <a:t>Juan Carlos Vega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s-ES" sz="3600" b="1" dirty="0" err="1" smtClean="0">
                <a:solidFill>
                  <a:srgbClr val="FF9220"/>
                </a:solidFill>
                <a:latin typeface="Calibri"/>
                <a:ea typeface="Calibri"/>
                <a:cs typeface="Calibri"/>
                <a:sym typeface="Calibri"/>
              </a:rPr>
              <a:t>Jhohan</a:t>
            </a:r>
            <a:r>
              <a:rPr lang="es-ES" sz="3600" b="1" dirty="0" smtClean="0">
                <a:solidFill>
                  <a:srgbClr val="FF922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ES" sz="3600" b="1" dirty="0">
                <a:solidFill>
                  <a:srgbClr val="FF9220"/>
                </a:solidFill>
                <a:latin typeface="Calibri"/>
                <a:ea typeface="Calibri"/>
                <a:cs typeface="Calibri"/>
                <a:sym typeface="Calibri"/>
              </a:rPr>
              <a:t>Arley Vaca</a:t>
            </a:r>
          </a:p>
          <a:p>
            <a:pPr lvl="0">
              <a:buSzPct val="25000"/>
            </a:pPr>
            <a:r>
              <a:rPr lang="es-ES" sz="3600" b="1" dirty="0">
                <a:solidFill>
                  <a:srgbClr val="FF9220"/>
                </a:solidFill>
                <a:latin typeface="Calibri"/>
                <a:ea typeface="Calibri"/>
                <a:cs typeface="Calibri"/>
                <a:sym typeface="Calibri"/>
              </a:rPr>
              <a:t>David Sebastián Peña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06"/>
          <p:cNvSpPr txBox="1"/>
          <p:nvPr/>
        </p:nvSpPr>
        <p:spPr>
          <a:xfrm>
            <a:off x="208585" y="0"/>
            <a:ext cx="9943944" cy="1290918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s-ES" sz="6000" b="1" dirty="0">
                <a:solidFill>
                  <a:srgbClr val="5E5C5D"/>
                </a:solidFill>
                <a:latin typeface="Calibri"/>
                <a:ea typeface="Calibri"/>
                <a:cs typeface="Calibri"/>
                <a:sym typeface="Calibri"/>
              </a:rPr>
              <a:t>Informe de requerimientos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57305">
            <a:off x="3253861" y="1405787"/>
            <a:ext cx="2246221" cy="3196683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Imagen 3">
            <a:hlinkClick r:id="rId3" action="ppaction://hlinkfile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9895" y="1430270"/>
            <a:ext cx="2251640" cy="319668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854251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25"/>
          <p:cNvSpPr txBox="1"/>
          <p:nvPr/>
        </p:nvSpPr>
        <p:spPr>
          <a:xfrm>
            <a:off x="1600385" y="1869348"/>
            <a:ext cx="5886301" cy="227446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s-ES" sz="80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Casos de uso</a:t>
            </a:r>
          </a:p>
        </p:txBody>
      </p:sp>
    </p:spTree>
    <p:extLst>
      <p:ext uri="{BB962C8B-B14F-4D97-AF65-F5344CB8AC3E}">
        <p14:creationId xmlns:p14="http://schemas.microsoft.com/office/powerpoint/2010/main" val="30058958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06"/>
          <p:cNvSpPr txBox="1"/>
          <p:nvPr/>
        </p:nvSpPr>
        <p:spPr>
          <a:xfrm>
            <a:off x="0" y="0"/>
            <a:ext cx="9943944" cy="1290918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s-ES" sz="6600" b="1" dirty="0">
                <a:solidFill>
                  <a:srgbClr val="5E5C5D"/>
                </a:solidFill>
                <a:latin typeface="Calibri"/>
                <a:ea typeface="Calibri"/>
                <a:cs typeface="Calibri"/>
                <a:sym typeface="Calibri"/>
              </a:rPr>
              <a:t>Diagrama de casos de uso</a:t>
            </a:r>
          </a:p>
        </p:txBody>
      </p:sp>
      <p:pic>
        <p:nvPicPr>
          <p:cNvPr id="4" name="Imagen 3">
            <a:hlinkClick r:id="rId2" action="ppaction://hlinkfile"/>
            <a:extLst>
              <a:ext uri="{FF2B5EF4-FFF2-40B4-BE49-F238E27FC236}">
                <a16:creationId xmlns:a16="http://schemas.microsoft.com/office/drawing/2014/main" id="{BD1215C9-8BCB-4557-88B4-5B71FB9528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439" y="1290918"/>
            <a:ext cx="7711807" cy="3501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3928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06"/>
          <p:cNvSpPr txBox="1"/>
          <p:nvPr/>
        </p:nvSpPr>
        <p:spPr>
          <a:xfrm>
            <a:off x="0" y="-121024"/>
            <a:ext cx="9943944" cy="1290918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s-ES" sz="7200" b="1" dirty="0">
                <a:solidFill>
                  <a:srgbClr val="5E5C5D"/>
                </a:solidFill>
                <a:latin typeface="Calibri"/>
                <a:ea typeface="Calibri"/>
                <a:cs typeface="Calibri"/>
                <a:sym typeface="Calibri"/>
              </a:rPr>
              <a:t>Casos de uso extendido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66486">
            <a:off x="3097605" y="1567989"/>
            <a:ext cx="2411264" cy="311896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9695">
            <a:off x="3032154" y="1814187"/>
            <a:ext cx="2409337" cy="311896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70347">
            <a:off x="2950681" y="1787632"/>
            <a:ext cx="2402157" cy="3118963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Imagen 5">
            <a:hlinkClick r:id="rId6" action="ppaction://hlinkfile"/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0873" y="1894221"/>
            <a:ext cx="2400837" cy="3118963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463299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25"/>
          <p:cNvSpPr txBox="1"/>
          <p:nvPr/>
        </p:nvSpPr>
        <p:spPr>
          <a:xfrm>
            <a:off x="1560044" y="1721431"/>
            <a:ext cx="5886301" cy="227446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s-ES" sz="96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Gantt</a:t>
            </a:r>
          </a:p>
        </p:txBody>
      </p:sp>
    </p:spTree>
    <p:extLst>
      <p:ext uri="{BB962C8B-B14F-4D97-AF65-F5344CB8AC3E}">
        <p14:creationId xmlns:p14="http://schemas.microsoft.com/office/powerpoint/2010/main" val="25198000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06"/>
          <p:cNvSpPr txBox="1"/>
          <p:nvPr/>
        </p:nvSpPr>
        <p:spPr>
          <a:xfrm>
            <a:off x="564776" y="-147918"/>
            <a:ext cx="9943944" cy="1290918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s-ES" sz="7200" b="1" dirty="0">
                <a:solidFill>
                  <a:srgbClr val="5E5C5D"/>
                </a:solidFill>
                <a:latin typeface="Calibri"/>
                <a:ea typeface="Calibri"/>
                <a:cs typeface="Calibri"/>
                <a:sym typeface="Calibri"/>
              </a:rPr>
              <a:t>Diagrama de gantt</a:t>
            </a:r>
          </a:p>
        </p:txBody>
      </p:sp>
      <p:pic>
        <p:nvPicPr>
          <p:cNvPr id="4" name="Imagen 3">
            <a:hlinkClick r:id="rId2" action="ppaction://hlinkfile"/>
            <a:extLst>
              <a:ext uri="{FF2B5EF4-FFF2-40B4-BE49-F238E27FC236}">
                <a16:creationId xmlns:a16="http://schemas.microsoft.com/office/drawing/2014/main" id="{EE80AD05-C20A-410D-8D49-D5937F68CD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990" y="1541720"/>
            <a:ext cx="6646637" cy="3566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3384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25"/>
          <p:cNvSpPr txBox="1"/>
          <p:nvPr/>
        </p:nvSpPr>
        <p:spPr>
          <a:xfrm>
            <a:off x="1170080" y="1519725"/>
            <a:ext cx="6588874" cy="2191663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s-ES" sz="66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Diagrama de distribución</a:t>
            </a:r>
          </a:p>
        </p:txBody>
      </p:sp>
    </p:spTree>
    <p:extLst>
      <p:ext uri="{BB962C8B-B14F-4D97-AF65-F5344CB8AC3E}">
        <p14:creationId xmlns:p14="http://schemas.microsoft.com/office/powerpoint/2010/main" val="21710909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06"/>
          <p:cNvSpPr txBox="1"/>
          <p:nvPr/>
        </p:nvSpPr>
        <p:spPr>
          <a:xfrm>
            <a:off x="94129" y="-94130"/>
            <a:ext cx="9943944" cy="1290918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s-ES" sz="6600" b="1" dirty="0">
                <a:solidFill>
                  <a:srgbClr val="5E5C5D"/>
                </a:solidFill>
                <a:latin typeface="Calibri"/>
                <a:ea typeface="Calibri"/>
                <a:cs typeface="Calibri"/>
                <a:sym typeface="Calibri"/>
              </a:rPr>
              <a:t>Diagrama de distribución</a:t>
            </a:r>
          </a:p>
        </p:txBody>
      </p:sp>
      <p:pic>
        <p:nvPicPr>
          <p:cNvPr id="4" name="Imagen 3">
            <a:hlinkClick r:id="rId2" action="ppaction://hlinkfile"/>
            <a:extLst>
              <a:ext uri="{FF2B5EF4-FFF2-40B4-BE49-F238E27FC236}">
                <a16:creationId xmlns:a16="http://schemas.microsoft.com/office/drawing/2014/main" id="{68B1232F-511E-4318-85E7-EAE72901AC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037" y="1545266"/>
            <a:ext cx="7019925" cy="300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1300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06"/>
          <p:cNvSpPr txBox="1"/>
          <p:nvPr/>
        </p:nvSpPr>
        <p:spPr>
          <a:xfrm>
            <a:off x="2353234" y="-174812"/>
            <a:ext cx="9943944" cy="1290918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s-ES" sz="7200" b="1" dirty="0">
                <a:solidFill>
                  <a:srgbClr val="5E5C5D"/>
                </a:solidFill>
                <a:latin typeface="Calibri"/>
                <a:ea typeface="Calibri"/>
                <a:cs typeface="Calibri"/>
                <a:sym typeface="Calibri"/>
              </a:rPr>
              <a:t>Presupuesto</a:t>
            </a:r>
          </a:p>
        </p:txBody>
      </p:sp>
      <p:pic>
        <p:nvPicPr>
          <p:cNvPr id="4" name="Imagen 3">
            <a:hlinkClick r:id="rId2" action="ppaction://hlinkfile"/>
            <a:extLst>
              <a:ext uri="{FF2B5EF4-FFF2-40B4-BE49-F238E27FC236}">
                <a16:creationId xmlns:a16="http://schemas.microsoft.com/office/drawing/2014/main" id="{2A1276AA-FD13-489D-B8C8-D488EDFFBE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7788" y="1423300"/>
            <a:ext cx="6654188" cy="1944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0981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25"/>
          <p:cNvSpPr txBox="1"/>
          <p:nvPr/>
        </p:nvSpPr>
        <p:spPr>
          <a:xfrm>
            <a:off x="1237315" y="1734878"/>
            <a:ext cx="6588874" cy="2191663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s-ES" sz="54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Modelo entidad de relación</a:t>
            </a:r>
          </a:p>
        </p:txBody>
      </p:sp>
    </p:spTree>
    <p:extLst>
      <p:ext uri="{BB962C8B-B14F-4D97-AF65-F5344CB8AC3E}">
        <p14:creationId xmlns:p14="http://schemas.microsoft.com/office/powerpoint/2010/main" val="40377866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06"/>
          <p:cNvSpPr txBox="1"/>
          <p:nvPr/>
        </p:nvSpPr>
        <p:spPr>
          <a:xfrm>
            <a:off x="127512" y="2022762"/>
            <a:ext cx="4263736" cy="1153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s-ES" sz="4800" b="1" dirty="0">
                <a:solidFill>
                  <a:srgbClr val="5E5C5D"/>
                </a:solidFill>
                <a:latin typeface="Calibri"/>
                <a:ea typeface="Calibri"/>
                <a:cs typeface="Calibri"/>
                <a:sym typeface="Calibri"/>
              </a:rPr>
              <a:t>Introducción</a:t>
            </a:r>
          </a:p>
        </p:txBody>
      </p:sp>
      <p:sp>
        <p:nvSpPr>
          <p:cNvPr id="3" name="CuadroTexto 2"/>
          <p:cNvSpPr txBox="1"/>
          <p:nvPr/>
        </p:nvSpPr>
        <p:spPr>
          <a:xfrm>
            <a:off x="3954170" y="215757"/>
            <a:ext cx="4614477" cy="471775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endParaRPr lang="es-CO" sz="2400" dirty="0">
              <a:solidFill>
                <a:srgbClr val="666666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algn="ctr"/>
            <a:r>
              <a:rPr lang="es-CO" sz="2400" dirty="0">
                <a:solidFill>
                  <a:schemeClr val="tx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Somos una organización capaz de dar soluciones a las necesidades del cliente, basándonos en la innovación, para ello realizamos servicios de registro y control de información, que satisfacen </a:t>
            </a:r>
            <a:r>
              <a:rPr lang="es-CO" sz="2400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íntegramente las expectativas de nuestros clientes, centrándonos en el beneficio de los usuarios a la hora de requerir el servicio de parqueadero.</a:t>
            </a:r>
          </a:p>
          <a:p>
            <a:pPr algn="l"/>
            <a:endParaRPr lang="es-CO" sz="3200" dirty="0">
              <a:solidFill>
                <a:srgbClr val="00B050"/>
              </a:solidFill>
              <a:latin typeface="Calibri" panose="020F0502020204030204" pitchFamily="34" charset="0"/>
              <a:ea typeface="Verdana" panose="020B060403050404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76881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06"/>
          <p:cNvSpPr txBox="1"/>
          <p:nvPr/>
        </p:nvSpPr>
        <p:spPr>
          <a:xfrm>
            <a:off x="1613646" y="-107577"/>
            <a:ext cx="9943944" cy="1290918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s-ES" sz="7200" b="1" dirty="0">
                <a:solidFill>
                  <a:srgbClr val="5E5C5D"/>
                </a:solidFill>
                <a:latin typeface="Calibri"/>
                <a:ea typeface="Calibri"/>
                <a:cs typeface="Calibri"/>
                <a:sym typeface="Calibri"/>
              </a:rPr>
              <a:t>MER notación</a:t>
            </a:r>
          </a:p>
        </p:txBody>
      </p:sp>
      <p:pic>
        <p:nvPicPr>
          <p:cNvPr id="6" name="Imagen 5">
            <a:hlinkClick r:id="rId2" action="ppaction://hlinkfile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776" y="1183341"/>
            <a:ext cx="8193344" cy="3708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0793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06"/>
          <p:cNvSpPr txBox="1"/>
          <p:nvPr/>
        </p:nvSpPr>
        <p:spPr>
          <a:xfrm>
            <a:off x="2447364" y="-147918"/>
            <a:ext cx="9943944" cy="1290918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s-ES" sz="7200" b="1" dirty="0">
                <a:solidFill>
                  <a:srgbClr val="5E5C5D"/>
                </a:solidFill>
                <a:latin typeface="Calibri"/>
                <a:ea typeface="Calibri"/>
                <a:cs typeface="Calibri"/>
                <a:sym typeface="Calibri"/>
              </a:rPr>
              <a:t>Diccionario</a:t>
            </a:r>
          </a:p>
        </p:txBody>
      </p:sp>
      <p:pic>
        <p:nvPicPr>
          <p:cNvPr id="3" name="Imagen 2">
            <a:hlinkClick r:id="rId2" action="ppaction://hlinkfile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096" y="1289412"/>
            <a:ext cx="6585939" cy="3682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3995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25"/>
          <p:cNvSpPr txBox="1"/>
          <p:nvPr/>
        </p:nvSpPr>
        <p:spPr>
          <a:xfrm>
            <a:off x="1170080" y="1519725"/>
            <a:ext cx="6588874" cy="2191663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s-ES" sz="66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Diagrama de clases</a:t>
            </a:r>
          </a:p>
        </p:txBody>
      </p:sp>
    </p:spTree>
    <p:extLst>
      <p:ext uri="{BB962C8B-B14F-4D97-AF65-F5344CB8AC3E}">
        <p14:creationId xmlns:p14="http://schemas.microsoft.com/office/powerpoint/2010/main" val="30732867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06"/>
          <p:cNvSpPr txBox="1"/>
          <p:nvPr/>
        </p:nvSpPr>
        <p:spPr>
          <a:xfrm>
            <a:off x="995081" y="-174812"/>
            <a:ext cx="9943944" cy="1290918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s-ES" sz="7200" b="1" dirty="0">
                <a:solidFill>
                  <a:srgbClr val="5E5C5D"/>
                </a:solidFill>
                <a:latin typeface="Calibri"/>
                <a:ea typeface="Calibri"/>
                <a:cs typeface="Calibri"/>
                <a:sym typeface="Calibri"/>
              </a:rPr>
              <a:t>Diagrama de clases</a:t>
            </a:r>
          </a:p>
        </p:txBody>
      </p:sp>
      <p:pic>
        <p:nvPicPr>
          <p:cNvPr id="4" name="Imagen 3">
            <a:hlinkClick r:id="rId2" action="ppaction://hlinkfile"/>
            <a:extLst>
              <a:ext uri="{FF2B5EF4-FFF2-40B4-BE49-F238E27FC236}">
                <a16:creationId xmlns:a16="http://schemas.microsoft.com/office/drawing/2014/main" id="{D905B64C-82A8-440B-8331-069B5BC206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4570" y="1355075"/>
            <a:ext cx="5972175" cy="2942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1214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06"/>
          <p:cNvSpPr txBox="1"/>
          <p:nvPr/>
        </p:nvSpPr>
        <p:spPr>
          <a:xfrm>
            <a:off x="1233377" y="-94130"/>
            <a:ext cx="8804696" cy="1290918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s-ES" sz="6600" b="1" dirty="0">
                <a:solidFill>
                  <a:srgbClr val="5E5C5D"/>
                </a:solidFill>
                <a:latin typeface="Calibri"/>
                <a:ea typeface="Calibri"/>
                <a:cs typeface="Calibri"/>
                <a:sym typeface="Calibri"/>
              </a:rPr>
              <a:t>Contrato software</a:t>
            </a:r>
          </a:p>
        </p:txBody>
      </p:sp>
      <p:pic>
        <p:nvPicPr>
          <p:cNvPr id="3" name="Imagen 2">
            <a:hlinkClick r:id="rId2" action="ppaction://hlinkfile"/>
            <a:extLst>
              <a:ext uri="{FF2B5EF4-FFF2-40B4-BE49-F238E27FC236}">
                <a16:creationId xmlns:a16="http://schemas.microsoft.com/office/drawing/2014/main" id="{CEDEB9DA-A14B-493A-8976-E83BA031AF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227537">
            <a:off x="1710301" y="1648970"/>
            <a:ext cx="5566490" cy="2828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1665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06"/>
          <p:cNvSpPr txBox="1"/>
          <p:nvPr/>
        </p:nvSpPr>
        <p:spPr>
          <a:xfrm>
            <a:off x="2451587" y="-125884"/>
            <a:ext cx="8740666" cy="1290918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s-ES" sz="7200" b="1" dirty="0" smtClean="0">
                <a:solidFill>
                  <a:srgbClr val="5E5C5D"/>
                </a:solidFill>
                <a:latin typeface="Calibri"/>
                <a:ea typeface="Calibri"/>
                <a:cs typeface="Calibri"/>
                <a:sym typeface="Calibri"/>
              </a:rPr>
              <a:t>Pruebas </a:t>
            </a:r>
            <a:endParaRPr lang="es-ES" sz="7200" b="1" dirty="0">
              <a:solidFill>
                <a:srgbClr val="5E5C5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Imagen 3">
            <a:hlinkClick r:id="rId2" action="ppaction://hlinkfile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2440" y="1730373"/>
            <a:ext cx="2643558" cy="2397125"/>
          </a:xfrm>
          <a:prstGeom prst="rect">
            <a:avLst/>
          </a:prstGeom>
        </p:spPr>
      </p:pic>
      <p:pic>
        <p:nvPicPr>
          <p:cNvPr id="5" name="Imagen 4">
            <a:hlinkClick r:id="rId4" action="ppaction://hlinkfile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240" y="1730373"/>
            <a:ext cx="2643558" cy="2397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0368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06"/>
          <p:cNvSpPr txBox="1"/>
          <p:nvPr/>
        </p:nvSpPr>
        <p:spPr>
          <a:xfrm>
            <a:off x="515566" y="-94130"/>
            <a:ext cx="9522507" cy="1290918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s-ES" sz="6600" b="1" dirty="0">
                <a:solidFill>
                  <a:srgbClr val="5E5C5D"/>
                </a:solidFill>
                <a:latin typeface="Calibri"/>
                <a:ea typeface="Calibri"/>
                <a:cs typeface="Calibri"/>
                <a:sym typeface="Calibri"/>
              </a:rPr>
              <a:t>Informe Proveedores</a:t>
            </a:r>
          </a:p>
        </p:txBody>
      </p:sp>
      <p:pic>
        <p:nvPicPr>
          <p:cNvPr id="4" name="Imagen 3">
            <a:hlinkClick r:id="rId2" action="ppaction://hlinkfil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28597">
            <a:off x="2041356" y="1489341"/>
            <a:ext cx="4215511" cy="3218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9446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06"/>
          <p:cNvSpPr txBox="1"/>
          <p:nvPr/>
        </p:nvSpPr>
        <p:spPr>
          <a:xfrm>
            <a:off x="1248309" y="-125884"/>
            <a:ext cx="9943944" cy="1290918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s-ES" sz="7200" b="1" dirty="0">
                <a:solidFill>
                  <a:srgbClr val="5E5C5D"/>
                </a:solidFill>
                <a:latin typeface="Calibri"/>
                <a:ea typeface="Calibri"/>
                <a:cs typeface="Calibri"/>
                <a:sym typeface="Calibri"/>
              </a:rPr>
              <a:t>Tipo de licencia </a:t>
            </a:r>
          </a:p>
        </p:txBody>
      </p:sp>
      <p:pic>
        <p:nvPicPr>
          <p:cNvPr id="4" name="Imagen 3">
            <a:hlinkClick r:id="rId2" action="ppaction://hlinkfile"/>
            <a:extLst>
              <a:ext uri="{FF2B5EF4-FFF2-40B4-BE49-F238E27FC236}">
                <a16:creationId xmlns:a16="http://schemas.microsoft.com/office/drawing/2014/main" id="{466B7103-ADB7-413B-83EE-A6B23CC45E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6205" y="1255923"/>
            <a:ext cx="5482441" cy="3559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0440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06"/>
          <p:cNvSpPr txBox="1"/>
          <p:nvPr/>
        </p:nvSpPr>
        <p:spPr>
          <a:xfrm>
            <a:off x="1248309" y="-125884"/>
            <a:ext cx="9943944" cy="1290918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s-ES" sz="7200" b="1" dirty="0">
                <a:solidFill>
                  <a:srgbClr val="5E5C5D"/>
                </a:solidFill>
                <a:latin typeface="Calibri"/>
                <a:ea typeface="Calibri"/>
                <a:cs typeface="Calibri"/>
                <a:sym typeface="Calibri"/>
              </a:rPr>
              <a:t>Plan de calidad </a:t>
            </a:r>
          </a:p>
        </p:txBody>
      </p:sp>
      <p:pic>
        <p:nvPicPr>
          <p:cNvPr id="3" name="Imagen 2">
            <a:hlinkClick r:id="rId2" action="ppaction://hlinkfile"/>
            <a:extLst>
              <a:ext uri="{FF2B5EF4-FFF2-40B4-BE49-F238E27FC236}">
                <a16:creationId xmlns:a16="http://schemas.microsoft.com/office/drawing/2014/main" id="{E40F3E16-56B7-4E90-A58D-664E45B066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411945">
            <a:off x="2595752" y="1651325"/>
            <a:ext cx="3393065" cy="2615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63687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25"/>
          <p:cNvSpPr txBox="1"/>
          <p:nvPr/>
        </p:nvSpPr>
        <p:spPr>
          <a:xfrm>
            <a:off x="1183527" y="1775219"/>
            <a:ext cx="6588874" cy="2191663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s-ES" sz="96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Manuales</a:t>
            </a:r>
          </a:p>
        </p:txBody>
      </p:sp>
    </p:spTree>
    <p:extLst>
      <p:ext uri="{BB962C8B-B14F-4D97-AF65-F5344CB8AC3E}">
        <p14:creationId xmlns:p14="http://schemas.microsoft.com/office/powerpoint/2010/main" val="32313210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06"/>
          <p:cNvSpPr txBox="1"/>
          <p:nvPr/>
        </p:nvSpPr>
        <p:spPr>
          <a:xfrm>
            <a:off x="1976860" y="0"/>
            <a:ext cx="8605521" cy="1140431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s-ES" sz="6000" b="1" dirty="0">
                <a:solidFill>
                  <a:srgbClr val="5E5C5D"/>
                </a:solidFill>
                <a:latin typeface="Calibri"/>
                <a:ea typeface="Calibri"/>
                <a:cs typeface="Calibri"/>
                <a:sym typeface="Calibri"/>
              </a:rPr>
              <a:t>Objetivo general</a:t>
            </a:r>
          </a:p>
        </p:txBody>
      </p:sp>
      <p:sp>
        <p:nvSpPr>
          <p:cNvPr id="3" name="CuadroTexto 2"/>
          <p:cNvSpPr txBox="1"/>
          <p:nvPr/>
        </p:nvSpPr>
        <p:spPr>
          <a:xfrm>
            <a:off x="174660" y="1469204"/>
            <a:ext cx="8801489" cy="2887157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endParaRPr lang="es-CO" sz="4000" dirty="0">
              <a:latin typeface="Calibri" panose="020F0502020204030204" pitchFamily="34" charset="0"/>
              <a:ea typeface="Verdana" panose="020B060403050404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08E2D8C1-D407-4F8B-90FA-4C8EC47F5D9A}"/>
              </a:ext>
            </a:extLst>
          </p:cNvPr>
          <p:cNvSpPr/>
          <p:nvPr/>
        </p:nvSpPr>
        <p:spPr>
          <a:xfrm>
            <a:off x="510361" y="1469204"/>
            <a:ext cx="770860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457200">
              <a:buSzPct val="25000"/>
            </a:pPr>
            <a:r>
              <a:rPr lang="es-CO" sz="2400" kern="12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Desarrollar un sistema de información, que gestione el  control en el registro de entrada y salida del parqueo  de motos y bicicletas en el colegio Argelia  de la localidad de bosa.</a:t>
            </a:r>
          </a:p>
        </p:txBody>
      </p:sp>
    </p:spTree>
    <p:extLst>
      <p:ext uri="{BB962C8B-B14F-4D97-AF65-F5344CB8AC3E}">
        <p14:creationId xmlns:p14="http://schemas.microsoft.com/office/powerpoint/2010/main" val="292556280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06"/>
          <p:cNvSpPr txBox="1"/>
          <p:nvPr/>
        </p:nvSpPr>
        <p:spPr>
          <a:xfrm>
            <a:off x="2563068" y="-145542"/>
            <a:ext cx="9943944" cy="1290918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s-ES" sz="7200" b="1" dirty="0">
                <a:solidFill>
                  <a:srgbClr val="5E5C5D"/>
                </a:solidFill>
                <a:latin typeface="Calibri"/>
                <a:ea typeface="Calibri"/>
                <a:cs typeface="Calibri"/>
                <a:sym typeface="Calibri"/>
              </a:rPr>
              <a:t>Manuales</a:t>
            </a:r>
          </a:p>
        </p:txBody>
      </p:sp>
      <p:pic>
        <p:nvPicPr>
          <p:cNvPr id="6" name="Imagen 5">
            <a:hlinkClick r:id="rId2" action="ppaction://hlinkfile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94474">
            <a:off x="5498759" y="1418364"/>
            <a:ext cx="1991352" cy="1284743"/>
          </a:xfrm>
          <a:prstGeom prst="rect">
            <a:avLst/>
          </a:prstGeom>
        </p:spPr>
      </p:pic>
      <p:pic>
        <p:nvPicPr>
          <p:cNvPr id="7" name="Imagen 6">
            <a:hlinkClick r:id="rId4" action="ppaction://hlinkfile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17634">
            <a:off x="3221522" y="2940705"/>
            <a:ext cx="1874403" cy="1209292"/>
          </a:xfrm>
          <a:prstGeom prst="rect">
            <a:avLst/>
          </a:prstGeom>
        </p:spPr>
      </p:pic>
      <p:sp>
        <p:nvSpPr>
          <p:cNvPr id="8" name="CuadroTexto 7"/>
          <p:cNvSpPr txBox="1"/>
          <p:nvPr/>
        </p:nvSpPr>
        <p:spPr>
          <a:xfrm>
            <a:off x="1122112" y="2900979"/>
            <a:ext cx="17082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Manual de Usuario</a:t>
            </a:r>
            <a:endParaRPr lang="es-CO" dirty="0"/>
          </a:p>
        </p:txBody>
      </p:sp>
      <p:sp>
        <p:nvSpPr>
          <p:cNvPr id="9" name="CuadroTexto 8"/>
          <p:cNvSpPr txBox="1"/>
          <p:nvPr/>
        </p:nvSpPr>
        <p:spPr>
          <a:xfrm>
            <a:off x="5570961" y="2946409"/>
            <a:ext cx="20398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Manual Tecnico</a:t>
            </a:r>
            <a:endParaRPr lang="es-CO" dirty="0"/>
          </a:p>
        </p:txBody>
      </p:sp>
      <p:pic>
        <p:nvPicPr>
          <p:cNvPr id="10" name="Imagen 9">
            <a:hlinkClick r:id="rId5" action="ppaction://hlinkfile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17634">
            <a:off x="945696" y="1358322"/>
            <a:ext cx="2061052" cy="1329711"/>
          </a:xfrm>
          <a:prstGeom prst="rect">
            <a:avLst/>
          </a:prstGeom>
        </p:spPr>
      </p:pic>
      <p:sp>
        <p:nvSpPr>
          <p:cNvPr id="11" name="CuadroTexto 10"/>
          <p:cNvSpPr txBox="1"/>
          <p:nvPr/>
        </p:nvSpPr>
        <p:spPr>
          <a:xfrm>
            <a:off x="3330395" y="4402932"/>
            <a:ext cx="23038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Manual Administrativo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22138525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25"/>
          <p:cNvSpPr txBox="1"/>
          <p:nvPr/>
        </p:nvSpPr>
        <p:spPr>
          <a:xfrm>
            <a:off x="1183527" y="1775219"/>
            <a:ext cx="6588874" cy="2191663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s-ES" sz="96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Prototipo</a:t>
            </a:r>
          </a:p>
        </p:txBody>
      </p:sp>
    </p:spTree>
    <p:extLst>
      <p:ext uri="{BB962C8B-B14F-4D97-AF65-F5344CB8AC3E}">
        <p14:creationId xmlns:p14="http://schemas.microsoft.com/office/powerpoint/2010/main" val="6135533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06"/>
          <p:cNvSpPr txBox="1"/>
          <p:nvPr/>
        </p:nvSpPr>
        <p:spPr>
          <a:xfrm>
            <a:off x="2944906" y="-147918"/>
            <a:ext cx="9943944" cy="1290918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s-ES" sz="7200" b="1" dirty="0">
                <a:solidFill>
                  <a:srgbClr val="5E5C5D"/>
                </a:solidFill>
                <a:latin typeface="Calibri"/>
                <a:ea typeface="Calibri"/>
                <a:cs typeface="Calibri"/>
                <a:sym typeface="Calibri"/>
              </a:rPr>
              <a:t>Prototipo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DEC9E77B-49C4-409F-87FA-0C84FE2FDB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4091" y="1248674"/>
            <a:ext cx="4475031" cy="2044727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F427F7D4-CA99-4F17-911B-8BC3279355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895" y="2847008"/>
            <a:ext cx="3590711" cy="1804292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9645EED9-9D0A-4EDB-B8E7-5D81EE0F7E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1608" y="2847008"/>
            <a:ext cx="3590710" cy="1804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74475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06"/>
          <p:cNvSpPr txBox="1"/>
          <p:nvPr/>
        </p:nvSpPr>
        <p:spPr>
          <a:xfrm>
            <a:off x="230253" y="0"/>
            <a:ext cx="8605521" cy="1140431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s-ES" sz="6000" b="1" dirty="0">
                <a:solidFill>
                  <a:srgbClr val="5E5C5D"/>
                </a:solidFill>
                <a:latin typeface="Calibri"/>
                <a:ea typeface="Calibri"/>
                <a:cs typeface="Calibri"/>
                <a:sym typeface="Calibri"/>
              </a:rPr>
              <a:t>  Objetivos Específicos</a:t>
            </a:r>
          </a:p>
        </p:txBody>
      </p:sp>
      <p:sp>
        <p:nvSpPr>
          <p:cNvPr id="3" name="CuadroTexto 2"/>
          <p:cNvSpPr txBox="1"/>
          <p:nvPr/>
        </p:nvSpPr>
        <p:spPr>
          <a:xfrm>
            <a:off x="135082" y="942038"/>
            <a:ext cx="9008918" cy="3863084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endParaRPr lang="es-CO" sz="3600" b="1" dirty="0">
              <a:solidFill>
                <a:srgbClr val="92D05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A4BA7385-E957-4AA5-B9C8-E872E601CDD7}"/>
              </a:ext>
            </a:extLst>
          </p:cNvPr>
          <p:cNvSpPr/>
          <p:nvPr/>
        </p:nvSpPr>
        <p:spPr>
          <a:xfrm>
            <a:off x="669851" y="1556088"/>
            <a:ext cx="6996223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60350" algn="just">
              <a:buClr>
                <a:srgbClr val="666666"/>
              </a:buClr>
              <a:buSzPct val="100000"/>
              <a:buFont typeface="Open Sans"/>
              <a:buChar char="➢"/>
            </a:pPr>
            <a:r>
              <a:rPr lang="es-CO" sz="2000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Identificar problemas  en el parqueadero de bicicletas y motos de la comunidad educativa mediante la encuesta y observación.</a:t>
            </a:r>
          </a:p>
          <a:p>
            <a:pPr marL="25400" lvl="0" algn="just">
              <a:buClr>
                <a:srgbClr val="666666"/>
              </a:buClr>
              <a:buSzPct val="100000"/>
            </a:pPr>
            <a:endParaRPr lang="es-CO" sz="2000" dirty="0">
              <a:solidFill>
                <a:schemeClr val="tx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68300" lvl="0" indent="-342900" algn="just">
              <a:buClr>
                <a:srgbClr val="666666"/>
              </a:buClr>
              <a:buSzPct val="100000"/>
              <a:buFont typeface="Wingdings" panose="05000000000000000000" pitchFamily="2" charset="2"/>
              <a:buChar char="Ø"/>
            </a:pPr>
            <a:r>
              <a:rPr lang="es-CO" sz="2000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 implementar el sistema de información en el parqueadero de la institución  </a:t>
            </a:r>
          </a:p>
        </p:txBody>
      </p:sp>
    </p:spTree>
    <p:extLst>
      <p:ext uri="{BB962C8B-B14F-4D97-AF65-F5344CB8AC3E}">
        <p14:creationId xmlns:p14="http://schemas.microsoft.com/office/powerpoint/2010/main" val="32493923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06"/>
          <p:cNvSpPr txBox="1"/>
          <p:nvPr/>
        </p:nvSpPr>
        <p:spPr>
          <a:xfrm>
            <a:off x="230253" y="0"/>
            <a:ext cx="8605521" cy="1140431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s-ES" sz="6000" b="1" dirty="0">
                <a:solidFill>
                  <a:srgbClr val="5E5C5D"/>
                </a:solidFill>
                <a:latin typeface="Calibri"/>
                <a:ea typeface="Calibri"/>
                <a:cs typeface="Calibri"/>
                <a:sym typeface="Calibri"/>
              </a:rPr>
              <a:t>Descripción del problema</a:t>
            </a:r>
          </a:p>
        </p:txBody>
      </p:sp>
      <p:sp>
        <p:nvSpPr>
          <p:cNvPr id="3" name="CuadroTexto 2"/>
          <p:cNvSpPr txBox="1"/>
          <p:nvPr/>
        </p:nvSpPr>
        <p:spPr>
          <a:xfrm>
            <a:off x="135082" y="984568"/>
            <a:ext cx="9008918" cy="3863084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endParaRPr lang="es-CO" sz="3600" b="1" dirty="0">
              <a:solidFill>
                <a:srgbClr val="92D05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BAC38318-447E-4EFE-983B-91E6AC4848F2}"/>
              </a:ext>
            </a:extLst>
          </p:cNvPr>
          <p:cNvSpPr/>
          <p:nvPr/>
        </p:nvSpPr>
        <p:spPr>
          <a:xfrm>
            <a:off x="1148316" y="1788055"/>
            <a:ext cx="6847367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457200">
              <a:buSzPct val="25000"/>
            </a:pPr>
            <a:r>
              <a:rPr lang="es-CO" sz="2400" kern="1200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La institución educativa Argelia, carece de un sistema de registro y control para el ingreso y salida de los usuarios que hacen uso del parqueadero, en consecuencia se encontró que el orden en el parqueadero es poco ágil y eficiente.</a:t>
            </a:r>
          </a:p>
        </p:txBody>
      </p:sp>
    </p:spTree>
    <p:extLst>
      <p:ext uri="{BB962C8B-B14F-4D97-AF65-F5344CB8AC3E}">
        <p14:creationId xmlns:p14="http://schemas.microsoft.com/office/powerpoint/2010/main" val="34651622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06"/>
          <p:cNvSpPr txBox="1"/>
          <p:nvPr/>
        </p:nvSpPr>
        <p:spPr>
          <a:xfrm>
            <a:off x="202019" y="-71918"/>
            <a:ext cx="8708065" cy="1050114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s-ES" sz="7200" b="1" dirty="0">
                <a:solidFill>
                  <a:srgbClr val="5E5C5D"/>
                </a:solidFill>
                <a:latin typeface="Calibri"/>
                <a:ea typeface="Calibri"/>
                <a:cs typeface="Calibri"/>
                <a:sym typeface="Calibri"/>
              </a:rPr>
              <a:t>Alcance del proyecto</a:t>
            </a:r>
          </a:p>
        </p:txBody>
      </p:sp>
      <p:sp>
        <p:nvSpPr>
          <p:cNvPr id="3" name="CuadroTexto 2"/>
          <p:cNvSpPr txBox="1"/>
          <p:nvPr/>
        </p:nvSpPr>
        <p:spPr>
          <a:xfrm>
            <a:off x="616688" y="1206736"/>
            <a:ext cx="7898219" cy="374781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endParaRPr lang="es-CO" sz="3200" dirty="0">
              <a:latin typeface="Calibri" panose="020F0502020204030204" pitchFamily="34" charset="0"/>
              <a:ea typeface="Verdana" panose="020B060403050404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6FA3263B-79B6-429E-89E5-90BE14EC8583}"/>
              </a:ext>
            </a:extLst>
          </p:cNvPr>
          <p:cNvSpPr/>
          <p:nvPr/>
        </p:nvSpPr>
        <p:spPr>
          <a:xfrm>
            <a:off x="850605" y="1879253"/>
            <a:ext cx="732583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2400" dirty="0"/>
              <a:t>El alcance del proyecto es desarrollar un sistema de información que gestione un control en el servicio de parqueadero, llevando un registro del usuario que ingresa y sale de la institución. Haciendo uso de esta herramienta que será de tipo web.</a:t>
            </a:r>
          </a:p>
          <a:p>
            <a:endParaRPr lang="es-CO" sz="2400" dirty="0"/>
          </a:p>
        </p:txBody>
      </p:sp>
    </p:spTree>
    <p:extLst>
      <p:ext uri="{BB962C8B-B14F-4D97-AF65-F5344CB8AC3E}">
        <p14:creationId xmlns:p14="http://schemas.microsoft.com/office/powerpoint/2010/main" val="28468773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06"/>
          <p:cNvSpPr txBox="1"/>
          <p:nvPr/>
        </p:nvSpPr>
        <p:spPr>
          <a:xfrm>
            <a:off x="2013298" y="-125081"/>
            <a:ext cx="4887232" cy="1028848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s-ES" sz="7200" b="1" dirty="0">
                <a:solidFill>
                  <a:srgbClr val="5E5C5D"/>
                </a:solidFill>
                <a:latin typeface="Calibri"/>
                <a:ea typeface="Calibri"/>
                <a:cs typeface="Calibri"/>
                <a:sym typeface="Calibri"/>
              </a:rPr>
              <a:t>Justificación</a:t>
            </a:r>
          </a:p>
        </p:txBody>
      </p:sp>
      <p:sp>
        <p:nvSpPr>
          <p:cNvPr id="3" name="Rectángulo 2"/>
          <p:cNvSpPr/>
          <p:nvPr/>
        </p:nvSpPr>
        <p:spPr>
          <a:xfrm>
            <a:off x="154112" y="1232898"/>
            <a:ext cx="8763856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s-CO" sz="2000" dirty="0">
              <a:solidFill>
                <a:schemeClr val="tx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r>
              <a:rPr lang="es-CO" sz="2000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Nuestro proyecto se hace con el objetivo de sistematizar y dar solución a las personas que utilizan el servicio de parqueadero ya sea de su  bicicleta o moto en el colegio Argelia; También queremos que los usuarios se sientan más cómodos a la hora de utilizar el servicio, ya que no se utiliza ningún medio de registro para el ingreso. </a:t>
            </a:r>
          </a:p>
          <a:p>
            <a:endParaRPr lang="es-ES" sz="3600" dirty="0">
              <a:latin typeface="Calibri" panose="020F0502020204030204" pitchFamily="34" charset="0"/>
              <a:ea typeface="Verdana" panose="020B060403050404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01666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 txBox="1"/>
          <p:nvPr/>
        </p:nvSpPr>
        <p:spPr>
          <a:xfrm>
            <a:off x="0" y="-184935"/>
            <a:ext cx="9144000" cy="532843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Shape 125"/>
          <p:cNvSpPr txBox="1"/>
          <p:nvPr/>
        </p:nvSpPr>
        <p:spPr>
          <a:xfrm>
            <a:off x="925463" y="1660539"/>
            <a:ext cx="7108927" cy="2048431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s-ES" sz="54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Levantamiento de información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Presentación SENA-GC-F-004-V1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804</TotalTime>
  <Words>394</Words>
  <Application>Microsoft Office PowerPoint</Application>
  <PresentationFormat>Presentación en pantalla (16:9)</PresentationFormat>
  <Paragraphs>62</Paragraphs>
  <Slides>43</Slides>
  <Notes>7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43</vt:i4>
      </vt:variant>
    </vt:vector>
  </HeadingPairs>
  <TitlesOfParts>
    <vt:vector size="49" baseType="lpstr">
      <vt:lpstr>Open Sans</vt:lpstr>
      <vt:lpstr>Calibri</vt:lpstr>
      <vt:lpstr>Wingdings</vt:lpstr>
      <vt:lpstr>Verdana</vt:lpstr>
      <vt:lpstr>Arial</vt:lpstr>
      <vt:lpstr>Presentación SENA-GC-F-004-V1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SENA</dc:creator>
  <cp:lastModifiedBy>Carlos Giov</cp:lastModifiedBy>
  <cp:revision>54</cp:revision>
  <dcterms:modified xsi:type="dcterms:W3CDTF">2018-06-27T16:26:52Z</dcterms:modified>
</cp:coreProperties>
</file>